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1" r:id="rId3"/>
    <p:sldId id="279" r:id="rId4"/>
    <p:sldId id="273" r:id="rId5"/>
    <p:sldId id="274" r:id="rId6"/>
    <p:sldId id="280" r:id="rId7"/>
    <p:sldId id="276" r:id="rId8"/>
    <p:sldId id="277" r:id="rId9"/>
    <p:sldId id="278" r:id="rId10"/>
    <p:sldId id="281" r:id="rId11"/>
    <p:sldId id="282" r:id="rId12"/>
    <p:sldId id="2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491" autoAdjust="0"/>
  </p:normalViewPr>
  <p:slideViewPr>
    <p:cSldViewPr snapToGrid="0">
      <p:cViewPr varScale="1">
        <p:scale>
          <a:sx n="54" d="100"/>
          <a:sy n="54" d="100"/>
        </p:scale>
        <p:origin x="5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C083CB-ECBF-40F4-AF5F-A4CD01A5F1E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3EA61-6299-4F33-8A4A-F9C6B630F18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The Building Blocks of a Poster</a:t>
          </a:r>
        </a:p>
      </dgm:t>
    </dgm:pt>
    <dgm:pt modelId="{74BF96D8-1810-4B77-B7B1-62E683E4A580}" type="parTrans" cxnId="{CD6B1D4A-A9EF-49B9-B9F5-8F970381AABD}">
      <dgm:prSet/>
      <dgm:spPr/>
      <dgm:t>
        <a:bodyPr/>
        <a:lstStyle/>
        <a:p>
          <a:endParaRPr lang="en-US"/>
        </a:p>
      </dgm:t>
    </dgm:pt>
    <dgm:pt modelId="{6D0C300F-2DEC-413C-8FE7-FA3642EDE951}" type="sibTrans" cxnId="{CD6B1D4A-A9EF-49B9-B9F5-8F970381AABD}">
      <dgm:prSet/>
      <dgm:spPr/>
      <dgm:t>
        <a:bodyPr/>
        <a:lstStyle/>
        <a:p>
          <a:endParaRPr lang="en-US"/>
        </a:p>
      </dgm:t>
    </dgm:pt>
    <dgm:pt modelId="{6552B606-2699-4FED-B1F2-43F228D097B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Writing Tips</a:t>
          </a:r>
        </a:p>
      </dgm:t>
    </dgm:pt>
    <dgm:pt modelId="{C0590796-BB91-4CE9-A858-0B6725B8B34D}" type="parTrans" cxnId="{73D89C48-4F91-4934-B75F-BE9D53127084}">
      <dgm:prSet/>
      <dgm:spPr/>
      <dgm:t>
        <a:bodyPr/>
        <a:lstStyle/>
        <a:p>
          <a:endParaRPr lang="en-US"/>
        </a:p>
      </dgm:t>
    </dgm:pt>
    <dgm:pt modelId="{7E24DB24-1F93-4781-8387-EE464D82EB3C}" type="sibTrans" cxnId="{73D89C48-4F91-4934-B75F-BE9D53127084}">
      <dgm:prSet/>
      <dgm:spPr/>
      <dgm:t>
        <a:bodyPr/>
        <a:lstStyle/>
        <a:p>
          <a:endParaRPr lang="en-US"/>
        </a:p>
      </dgm:t>
    </dgm:pt>
    <dgm:pt modelId="{EE78BD24-6DC4-4F19-A606-A4F15D8E387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Formatting</a:t>
          </a:r>
        </a:p>
      </dgm:t>
    </dgm:pt>
    <dgm:pt modelId="{4F0027E3-A57D-4FCE-BDB6-0C2DDD7F4403}" type="parTrans" cxnId="{0A2CF130-3D89-438D-8632-05C9DA078EDD}">
      <dgm:prSet/>
      <dgm:spPr/>
      <dgm:t>
        <a:bodyPr/>
        <a:lstStyle/>
        <a:p>
          <a:endParaRPr lang="en-US"/>
        </a:p>
      </dgm:t>
    </dgm:pt>
    <dgm:pt modelId="{A2505C31-D409-4354-9044-6B412BE73B3F}" type="sibTrans" cxnId="{0A2CF130-3D89-438D-8632-05C9DA078EDD}">
      <dgm:prSet/>
      <dgm:spPr/>
      <dgm:t>
        <a:bodyPr/>
        <a:lstStyle/>
        <a:p>
          <a:endParaRPr lang="en-US"/>
        </a:p>
      </dgm:t>
    </dgm:pt>
    <dgm:pt modelId="{548E3000-A5DE-45F4-9B74-04C18595BD4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Example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Poster</a:t>
          </a:r>
        </a:p>
      </dgm:t>
    </dgm:pt>
    <dgm:pt modelId="{B4E8CE8E-F371-4146-8802-3B92A410194F}" type="parTrans" cxnId="{6F70934B-6E3A-4A21-847D-ADA1F1EFF562}">
      <dgm:prSet/>
      <dgm:spPr/>
      <dgm:t>
        <a:bodyPr/>
        <a:lstStyle/>
        <a:p>
          <a:endParaRPr lang="en-US"/>
        </a:p>
      </dgm:t>
    </dgm:pt>
    <dgm:pt modelId="{D465EAF5-3639-43F9-88A5-E5EEF771BD26}" type="sibTrans" cxnId="{6F70934B-6E3A-4A21-847D-ADA1F1EFF562}">
      <dgm:prSet/>
      <dgm:spPr/>
      <dgm:t>
        <a:bodyPr/>
        <a:lstStyle/>
        <a:p>
          <a:endParaRPr lang="en-US"/>
        </a:p>
      </dgm:t>
    </dgm:pt>
    <dgm:pt modelId="{242CD360-12B6-461F-8363-F6DE8F70B84C}" type="pres">
      <dgm:prSet presAssocID="{F7C083CB-ECBF-40F4-AF5F-A4CD01A5F1E5}" presName="root" presStyleCnt="0">
        <dgm:presLayoutVars>
          <dgm:dir/>
          <dgm:resizeHandles val="exact"/>
        </dgm:presLayoutVars>
      </dgm:prSet>
      <dgm:spPr/>
    </dgm:pt>
    <dgm:pt modelId="{91B1152A-623D-43C2-8165-3E2AA593D55C}" type="pres">
      <dgm:prSet presAssocID="{BC43EA61-6299-4F33-8A4A-F9C6B630F188}" presName="compNode" presStyleCnt="0"/>
      <dgm:spPr/>
    </dgm:pt>
    <dgm:pt modelId="{A7F93307-1D70-450A-8AB3-8DD8057C92D1}" type="pres">
      <dgm:prSet presAssocID="{BC43EA61-6299-4F33-8A4A-F9C6B630F188}" presName="iconBgRect" presStyleLbl="bgShp" presStyleIdx="0" presStyleCnt="4"/>
      <dgm:spPr/>
    </dgm:pt>
    <dgm:pt modelId="{E5AA21EB-EBD5-4CAD-B3F4-42D18E4BD209}" type="pres">
      <dgm:prSet presAssocID="{BC43EA61-6299-4F33-8A4A-F9C6B630F1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D919876B-D535-4A47-8E58-AF150B67B550}" type="pres">
      <dgm:prSet presAssocID="{BC43EA61-6299-4F33-8A4A-F9C6B630F188}" presName="spaceRect" presStyleCnt="0"/>
      <dgm:spPr/>
    </dgm:pt>
    <dgm:pt modelId="{D68F1215-A5AB-4F19-99ED-EAE2C9230E93}" type="pres">
      <dgm:prSet presAssocID="{BC43EA61-6299-4F33-8A4A-F9C6B630F188}" presName="textRect" presStyleLbl="revTx" presStyleIdx="0" presStyleCnt="4">
        <dgm:presLayoutVars>
          <dgm:chMax val="1"/>
          <dgm:chPref val="1"/>
        </dgm:presLayoutVars>
      </dgm:prSet>
      <dgm:spPr/>
    </dgm:pt>
    <dgm:pt modelId="{7D3B0A4F-238C-46EF-8BD0-EC7784E4AEE9}" type="pres">
      <dgm:prSet presAssocID="{6D0C300F-2DEC-413C-8FE7-FA3642EDE951}" presName="sibTrans" presStyleCnt="0"/>
      <dgm:spPr/>
    </dgm:pt>
    <dgm:pt modelId="{140F6347-E883-4DD4-8CF9-3FAC759F8456}" type="pres">
      <dgm:prSet presAssocID="{6552B606-2699-4FED-B1F2-43F228D097B4}" presName="compNode" presStyleCnt="0"/>
      <dgm:spPr/>
    </dgm:pt>
    <dgm:pt modelId="{EB73FC8B-965B-49AC-84AB-BFC417CAAFC9}" type="pres">
      <dgm:prSet presAssocID="{6552B606-2699-4FED-B1F2-43F228D097B4}" presName="iconBgRect" presStyleLbl="bgShp" presStyleIdx="1" presStyleCnt="4"/>
      <dgm:spPr/>
    </dgm:pt>
    <dgm:pt modelId="{1EF0B37B-4BDE-4884-A75E-F23AF3E10C60}" type="pres">
      <dgm:prSet presAssocID="{6552B606-2699-4FED-B1F2-43F228D097B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63068650-F14D-4F6F-8203-FDADF1B31291}" type="pres">
      <dgm:prSet presAssocID="{6552B606-2699-4FED-B1F2-43F228D097B4}" presName="spaceRect" presStyleCnt="0"/>
      <dgm:spPr/>
    </dgm:pt>
    <dgm:pt modelId="{9DF4BA96-19D1-451E-AB52-3BA153257D08}" type="pres">
      <dgm:prSet presAssocID="{6552B606-2699-4FED-B1F2-43F228D097B4}" presName="textRect" presStyleLbl="revTx" presStyleIdx="1" presStyleCnt="4">
        <dgm:presLayoutVars>
          <dgm:chMax val="1"/>
          <dgm:chPref val="1"/>
        </dgm:presLayoutVars>
      </dgm:prSet>
      <dgm:spPr/>
    </dgm:pt>
    <dgm:pt modelId="{7D1F7BD1-E813-4261-808F-6D9870D8E867}" type="pres">
      <dgm:prSet presAssocID="{7E24DB24-1F93-4781-8387-EE464D82EB3C}" presName="sibTrans" presStyleCnt="0"/>
      <dgm:spPr/>
    </dgm:pt>
    <dgm:pt modelId="{92792FE7-7637-4A5A-9BBF-47A34F5D5EAA}" type="pres">
      <dgm:prSet presAssocID="{EE78BD24-6DC4-4F19-A606-A4F15D8E3879}" presName="compNode" presStyleCnt="0"/>
      <dgm:spPr/>
    </dgm:pt>
    <dgm:pt modelId="{18EE910F-E6FF-4927-AF97-DCD617645BDE}" type="pres">
      <dgm:prSet presAssocID="{EE78BD24-6DC4-4F19-A606-A4F15D8E3879}" presName="iconBgRect" presStyleLbl="bgShp" presStyleIdx="2" presStyleCnt="4"/>
      <dgm:spPr/>
    </dgm:pt>
    <dgm:pt modelId="{2D63C8FD-F22A-451A-8B85-BC107CB4C19F}" type="pres">
      <dgm:prSet presAssocID="{EE78BD24-6DC4-4F19-A606-A4F15D8E387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D7063A3E-5DAD-437F-A182-EC53A33AADC1}" type="pres">
      <dgm:prSet presAssocID="{EE78BD24-6DC4-4F19-A606-A4F15D8E3879}" presName="spaceRect" presStyleCnt="0"/>
      <dgm:spPr/>
    </dgm:pt>
    <dgm:pt modelId="{6BD67507-1F21-4316-872F-3E934BF287A0}" type="pres">
      <dgm:prSet presAssocID="{EE78BD24-6DC4-4F19-A606-A4F15D8E3879}" presName="textRect" presStyleLbl="revTx" presStyleIdx="2" presStyleCnt="4">
        <dgm:presLayoutVars>
          <dgm:chMax val="1"/>
          <dgm:chPref val="1"/>
        </dgm:presLayoutVars>
      </dgm:prSet>
      <dgm:spPr/>
    </dgm:pt>
    <dgm:pt modelId="{7797CAAC-C813-41DC-9AE7-683C6EDC3220}" type="pres">
      <dgm:prSet presAssocID="{A2505C31-D409-4354-9044-6B412BE73B3F}" presName="sibTrans" presStyleCnt="0"/>
      <dgm:spPr/>
    </dgm:pt>
    <dgm:pt modelId="{C85A7A22-DA9E-4FFA-829B-FC6C7C3D9568}" type="pres">
      <dgm:prSet presAssocID="{548E3000-A5DE-45F4-9B74-04C18595BD46}" presName="compNode" presStyleCnt="0"/>
      <dgm:spPr/>
    </dgm:pt>
    <dgm:pt modelId="{7B7D37C5-4361-4DBB-B6C1-BEB995BD5721}" type="pres">
      <dgm:prSet presAssocID="{548E3000-A5DE-45F4-9B74-04C18595BD46}" presName="iconBgRect" presStyleLbl="bgShp" presStyleIdx="3" presStyleCnt="4"/>
      <dgm:spPr/>
    </dgm:pt>
    <dgm:pt modelId="{C2F035D2-6B9B-43F0-9983-FB633661573C}" type="pres">
      <dgm:prSet presAssocID="{548E3000-A5DE-45F4-9B74-04C18595BD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dge Tick1 with solid fill"/>
        </a:ext>
      </dgm:extLst>
    </dgm:pt>
    <dgm:pt modelId="{22C4191C-5E97-464F-932A-1AAD3720DAEF}" type="pres">
      <dgm:prSet presAssocID="{548E3000-A5DE-45F4-9B74-04C18595BD46}" presName="spaceRect" presStyleCnt="0"/>
      <dgm:spPr/>
    </dgm:pt>
    <dgm:pt modelId="{CC0F77A6-E0F4-4820-A088-75795E1B5E66}" type="pres">
      <dgm:prSet presAssocID="{548E3000-A5DE-45F4-9B74-04C18595BD4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DE3D610-0269-4264-A00B-5F3956AB315A}" type="presOf" srcId="{BC43EA61-6299-4F33-8A4A-F9C6B630F188}" destId="{D68F1215-A5AB-4F19-99ED-EAE2C9230E93}" srcOrd="0" destOrd="0" presId="urn:microsoft.com/office/officeart/2018/5/layout/IconCircleLabelList"/>
    <dgm:cxn modelId="{0A2CF130-3D89-438D-8632-05C9DA078EDD}" srcId="{F7C083CB-ECBF-40F4-AF5F-A4CD01A5F1E5}" destId="{EE78BD24-6DC4-4F19-A606-A4F15D8E3879}" srcOrd="2" destOrd="0" parTransId="{4F0027E3-A57D-4FCE-BDB6-0C2DDD7F4403}" sibTransId="{A2505C31-D409-4354-9044-6B412BE73B3F}"/>
    <dgm:cxn modelId="{141BB03B-FC2F-404F-B74C-C616B404B3CF}" type="presOf" srcId="{6552B606-2699-4FED-B1F2-43F228D097B4}" destId="{9DF4BA96-19D1-451E-AB52-3BA153257D08}" srcOrd="0" destOrd="0" presId="urn:microsoft.com/office/officeart/2018/5/layout/IconCircleLabelList"/>
    <dgm:cxn modelId="{73D89C48-4F91-4934-B75F-BE9D53127084}" srcId="{F7C083CB-ECBF-40F4-AF5F-A4CD01A5F1E5}" destId="{6552B606-2699-4FED-B1F2-43F228D097B4}" srcOrd="1" destOrd="0" parTransId="{C0590796-BB91-4CE9-A858-0B6725B8B34D}" sibTransId="{7E24DB24-1F93-4781-8387-EE464D82EB3C}"/>
    <dgm:cxn modelId="{CD6B1D4A-A9EF-49B9-B9F5-8F970381AABD}" srcId="{F7C083CB-ECBF-40F4-AF5F-A4CD01A5F1E5}" destId="{BC43EA61-6299-4F33-8A4A-F9C6B630F188}" srcOrd="0" destOrd="0" parTransId="{74BF96D8-1810-4B77-B7B1-62E683E4A580}" sibTransId="{6D0C300F-2DEC-413C-8FE7-FA3642EDE951}"/>
    <dgm:cxn modelId="{6F70934B-6E3A-4A21-847D-ADA1F1EFF562}" srcId="{F7C083CB-ECBF-40F4-AF5F-A4CD01A5F1E5}" destId="{548E3000-A5DE-45F4-9B74-04C18595BD46}" srcOrd="3" destOrd="0" parTransId="{B4E8CE8E-F371-4146-8802-3B92A410194F}" sibTransId="{D465EAF5-3639-43F9-88A5-E5EEF771BD26}"/>
    <dgm:cxn modelId="{881BE94D-5C8D-4E4E-BD14-38127BB116A6}" type="presOf" srcId="{F7C083CB-ECBF-40F4-AF5F-A4CD01A5F1E5}" destId="{242CD360-12B6-461F-8363-F6DE8F70B84C}" srcOrd="0" destOrd="0" presId="urn:microsoft.com/office/officeart/2018/5/layout/IconCircleLabelList"/>
    <dgm:cxn modelId="{BF29ADA8-DA2F-477E-A99F-5DCE361B6938}" type="presOf" srcId="{548E3000-A5DE-45F4-9B74-04C18595BD46}" destId="{CC0F77A6-E0F4-4820-A088-75795E1B5E66}" srcOrd="0" destOrd="0" presId="urn:microsoft.com/office/officeart/2018/5/layout/IconCircleLabelList"/>
    <dgm:cxn modelId="{E1AF45E5-4C4E-4577-9BBB-7ED4D54DE073}" type="presOf" srcId="{EE78BD24-6DC4-4F19-A606-A4F15D8E3879}" destId="{6BD67507-1F21-4316-872F-3E934BF287A0}" srcOrd="0" destOrd="0" presId="urn:microsoft.com/office/officeart/2018/5/layout/IconCircleLabelList"/>
    <dgm:cxn modelId="{5E2215A5-C0BC-4DAF-B61A-9290351BF819}" type="presParOf" srcId="{242CD360-12B6-461F-8363-F6DE8F70B84C}" destId="{91B1152A-623D-43C2-8165-3E2AA593D55C}" srcOrd="0" destOrd="0" presId="urn:microsoft.com/office/officeart/2018/5/layout/IconCircleLabelList"/>
    <dgm:cxn modelId="{FE965348-5E85-480F-ADF6-161454938668}" type="presParOf" srcId="{91B1152A-623D-43C2-8165-3E2AA593D55C}" destId="{A7F93307-1D70-450A-8AB3-8DD8057C92D1}" srcOrd="0" destOrd="0" presId="urn:microsoft.com/office/officeart/2018/5/layout/IconCircleLabelList"/>
    <dgm:cxn modelId="{E4017E94-06DF-4C0A-8DF7-E61E4216C26D}" type="presParOf" srcId="{91B1152A-623D-43C2-8165-3E2AA593D55C}" destId="{E5AA21EB-EBD5-4CAD-B3F4-42D18E4BD209}" srcOrd="1" destOrd="0" presId="urn:microsoft.com/office/officeart/2018/5/layout/IconCircleLabelList"/>
    <dgm:cxn modelId="{5AAEA383-5C1E-4DFD-A56C-83B5A2C4BDC1}" type="presParOf" srcId="{91B1152A-623D-43C2-8165-3E2AA593D55C}" destId="{D919876B-D535-4A47-8E58-AF150B67B550}" srcOrd="2" destOrd="0" presId="urn:microsoft.com/office/officeart/2018/5/layout/IconCircleLabelList"/>
    <dgm:cxn modelId="{561A66FD-92B3-40DE-A1D9-F973DD2BA1E7}" type="presParOf" srcId="{91B1152A-623D-43C2-8165-3E2AA593D55C}" destId="{D68F1215-A5AB-4F19-99ED-EAE2C9230E93}" srcOrd="3" destOrd="0" presId="urn:microsoft.com/office/officeart/2018/5/layout/IconCircleLabelList"/>
    <dgm:cxn modelId="{BE476E00-06F3-4C9E-92FB-F4A4F25FD205}" type="presParOf" srcId="{242CD360-12B6-461F-8363-F6DE8F70B84C}" destId="{7D3B0A4F-238C-46EF-8BD0-EC7784E4AEE9}" srcOrd="1" destOrd="0" presId="urn:microsoft.com/office/officeart/2018/5/layout/IconCircleLabelList"/>
    <dgm:cxn modelId="{A0FBDCC0-D5DA-4221-B8E0-F637B27B93EF}" type="presParOf" srcId="{242CD360-12B6-461F-8363-F6DE8F70B84C}" destId="{140F6347-E883-4DD4-8CF9-3FAC759F8456}" srcOrd="2" destOrd="0" presId="urn:microsoft.com/office/officeart/2018/5/layout/IconCircleLabelList"/>
    <dgm:cxn modelId="{B78EA1E4-2381-43D4-AE44-CF2B28A207E0}" type="presParOf" srcId="{140F6347-E883-4DD4-8CF9-3FAC759F8456}" destId="{EB73FC8B-965B-49AC-84AB-BFC417CAAFC9}" srcOrd="0" destOrd="0" presId="urn:microsoft.com/office/officeart/2018/5/layout/IconCircleLabelList"/>
    <dgm:cxn modelId="{1517202D-F627-4990-9A64-51215C588ED3}" type="presParOf" srcId="{140F6347-E883-4DD4-8CF9-3FAC759F8456}" destId="{1EF0B37B-4BDE-4884-A75E-F23AF3E10C60}" srcOrd="1" destOrd="0" presId="urn:microsoft.com/office/officeart/2018/5/layout/IconCircleLabelList"/>
    <dgm:cxn modelId="{20A8D905-6262-408F-8E9A-AA3DF130B4B3}" type="presParOf" srcId="{140F6347-E883-4DD4-8CF9-3FAC759F8456}" destId="{63068650-F14D-4F6F-8203-FDADF1B31291}" srcOrd="2" destOrd="0" presId="urn:microsoft.com/office/officeart/2018/5/layout/IconCircleLabelList"/>
    <dgm:cxn modelId="{A84299C0-2F98-4058-91B0-12DD07DC4378}" type="presParOf" srcId="{140F6347-E883-4DD4-8CF9-3FAC759F8456}" destId="{9DF4BA96-19D1-451E-AB52-3BA153257D08}" srcOrd="3" destOrd="0" presId="urn:microsoft.com/office/officeart/2018/5/layout/IconCircleLabelList"/>
    <dgm:cxn modelId="{B5432FAB-455D-4E0F-95A4-9E2611A15BD0}" type="presParOf" srcId="{242CD360-12B6-461F-8363-F6DE8F70B84C}" destId="{7D1F7BD1-E813-4261-808F-6D9870D8E867}" srcOrd="3" destOrd="0" presId="urn:microsoft.com/office/officeart/2018/5/layout/IconCircleLabelList"/>
    <dgm:cxn modelId="{6A886CE7-E3DE-4FE1-8118-5C6B15049EA2}" type="presParOf" srcId="{242CD360-12B6-461F-8363-F6DE8F70B84C}" destId="{92792FE7-7637-4A5A-9BBF-47A34F5D5EAA}" srcOrd="4" destOrd="0" presId="urn:microsoft.com/office/officeart/2018/5/layout/IconCircleLabelList"/>
    <dgm:cxn modelId="{34C45157-87B0-460F-BADD-85F761BDAFE3}" type="presParOf" srcId="{92792FE7-7637-4A5A-9BBF-47A34F5D5EAA}" destId="{18EE910F-E6FF-4927-AF97-DCD617645BDE}" srcOrd="0" destOrd="0" presId="urn:microsoft.com/office/officeart/2018/5/layout/IconCircleLabelList"/>
    <dgm:cxn modelId="{B5AF8313-7C81-4423-BDF8-2798E9FBB852}" type="presParOf" srcId="{92792FE7-7637-4A5A-9BBF-47A34F5D5EAA}" destId="{2D63C8FD-F22A-451A-8B85-BC107CB4C19F}" srcOrd="1" destOrd="0" presId="urn:microsoft.com/office/officeart/2018/5/layout/IconCircleLabelList"/>
    <dgm:cxn modelId="{E2CD8BC5-D2FC-40BA-BAC1-FE17A36F3B38}" type="presParOf" srcId="{92792FE7-7637-4A5A-9BBF-47A34F5D5EAA}" destId="{D7063A3E-5DAD-437F-A182-EC53A33AADC1}" srcOrd="2" destOrd="0" presId="urn:microsoft.com/office/officeart/2018/5/layout/IconCircleLabelList"/>
    <dgm:cxn modelId="{DE602615-5944-4E34-BF60-601842B8B56B}" type="presParOf" srcId="{92792FE7-7637-4A5A-9BBF-47A34F5D5EAA}" destId="{6BD67507-1F21-4316-872F-3E934BF287A0}" srcOrd="3" destOrd="0" presId="urn:microsoft.com/office/officeart/2018/5/layout/IconCircleLabelList"/>
    <dgm:cxn modelId="{48C95F0B-63C3-456A-8E63-61CF18C3ABB4}" type="presParOf" srcId="{242CD360-12B6-461F-8363-F6DE8F70B84C}" destId="{7797CAAC-C813-41DC-9AE7-683C6EDC3220}" srcOrd="5" destOrd="0" presId="urn:microsoft.com/office/officeart/2018/5/layout/IconCircleLabelList"/>
    <dgm:cxn modelId="{12D14B3B-DF7F-44AB-B8D0-D3BF7ACD6324}" type="presParOf" srcId="{242CD360-12B6-461F-8363-F6DE8F70B84C}" destId="{C85A7A22-DA9E-4FFA-829B-FC6C7C3D9568}" srcOrd="6" destOrd="0" presId="urn:microsoft.com/office/officeart/2018/5/layout/IconCircleLabelList"/>
    <dgm:cxn modelId="{4BBC3C21-CCD2-47AC-85DC-D9A181BEED81}" type="presParOf" srcId="{C85A7A22-DA9E-4FFA-829B-FC6C7C3D9568}" destId="{7B7D37C5-4361-4DBB-B6C1-BEB995BD5721}" srcOrd="0" destOrd="0" presId="urn:microsoft.com/office/officeart/2018/5/layout/IconCircleLabelList"/>
    <dgm:cxn modelId="{8FC9DBFA-DFB8-4EFA-90C8-488AC3578CBA}" type="presParOf" srcId="{C85A7A22-DA9E-4FFA-829B-FC6C7C3D9568}" destId="{C2F035D2-6B9B-43F0-9983-FB633661573C}" srcOrd="1" destOrd="0" presId="urn:microsoft.com/office/officeart/2018/5/layout/IconCircleLabelList"/>
    <dgm:cxn modelId="{A3BCCD94-1E61-4956-A88C-61B78BEFE20F}" type="presParOf" srcId="{C85A7A22-DA9E-4FFA-829B-FC6C7C3D9568}" destId="{22C4191C-5E97-464F-932A-1AAD3720DAEF}" srcOrd="2" destOrd="0" presId="urn:microsoft.com/office/officeart/2018/5/layout/IconCircleLabelList"/>
    <dgm:cxn modelId="{D5C93D84-B5F6-40A5-BF8D-40354A88D8C6}" type="presParOf" srcId="{C85A7A22-DA9E-4FFA-829B-FC6C7C3D9568}" destId="{CC0F77A6-E0F4-4820-A088-75795E1B5E6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93307-1D70-450A-8AB3-8DD8057C92D1}">
      <dsp:nvSpPr>
        <dsp:cNvPr id="0" name=""/>
        <dsp:cNvSpPr/>
      </dsp:nvSpPr>
      <dsp:spPr>
        <a:xfrm>
          <a:off x="973190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AA21EB-EBD5-4CAD-B3F4-42D18E4BD209}">
      <dsp:nvSpPr>
        <dsp:cNvPr id="0" name=""/>
        <dsp:cNvSpPr/>
      </dsp:nvSpPr>
      <dsp:spPr>
        <a:xfrm>
          <a:off x="1242597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F1215-A5AB-4F19-99ED-EAE2C9230E93}">
      <dsp:nvSpPr>
        <dsp:cNvPr id="0" name=""/>
        <dsp:cNvSpPr/>
      </dsp:nvSpPr>
      <dsp:spPr>
        <a:xfrm>
          <a:off x="569079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The Building Blocks of a Poster</a:t>
          </a:r>
        </a:p>
      </dsp:txBody>
      <dsp:txXfrm>
        <a:off x="569079" y="2644614"/>
        <a:ext cx="2072362" cy="720000"/>
      </dsp:txXfrm>
    </dsp:sp>
    <dsp:sp modelId="{EB73FC8B-965B-49AC-84AB-BFC417CAAFC9}">
      <dsp:nvSpPr>
        <dsp:cNvPr id="0" name=""/>
        <dsp:cNvSpPr/>
      </dsp:nvSpPr>
      <dsp:spPr>
        <a:xfrm>
          <a:off x="3408216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F0B37B-4BDE-4884-A75E-F23AF3E10C60}">
      <dsp:nvSpPr>
        <dsp:cNvPr id="0" name=""/>
        <dsp:cNvSpPr/>
      </dsp:nvSpPr>
      <dsp:spPr>
        <a:xfrm>
          <a:off x="3677623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4BA96-19D1-451E-AB52-3BA153257D08}">
      <dsp:nvSpPr>
        <dsp:cNvPr id="0" name=""/>
        <dsp:cNvSpPr/>
      </dsp:nvSpPr>
      <dsp:spPr>
        <a:xfrm>
          <a:off x="3004105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/>
            <a:t>Writing Tips</a:t>
          </a:r>
        </a:p>
      </dsp:txBody>
      <dsp:txXfrm>
        <a:off x="3004105" y="2644614"/>
        <a:ext cx="2072362" cy="720000"/>
      </dsp:txXfrm>
    </dsp:sp>
    <dsp:sp modelId="{18EE910F-E6FF-4927-AF97-DCD617645BDE}">
      <dsp:nvSpPr>
        <dsp:cNvPr id="0" name=""/>
        <dsp:cNvSpPr/>
      </dsp:nvSpPr>
      <dsp:spPr>
        <a:xfrm>
          <a:off x="5843242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3C8FD-F22A-451A-8B85-BC107CB4C19F}">
      <dsp:nvSpPr>
        <dsp:cNvPr id="0" name=""/>
        <dsp:cNvSpPr/>
      </dsp:nvSpPr>
      <dsp:spPr>
        <a:xfrm>
          <a:off x="6112649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D67507-1F21-4316-872F-3E934BF287A0}">
      <dsp:nvSpPr>
        <dsp:cNvPr id="0" name=""/>
        <dsp:cNvSpPr/>
      </dsp:nvSpPr>
      <dsp:spPr>
        <a:xfrm>
          <a:off x="5439131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Formatting</a:t>
          </a:r>
        </a:p>
      </dsp:txBody>
      <dsp:txXfrm>
        <a:off x="5439131" y="2644614"/>
        <a:ext cx="2072362" cy="720000"/>
      </dsp:txXfrm>
    </dsp:sp>
    <dsp:sp modelId="{7B7D37C5-4361-4DBB-B6C1-BEB995BD5721}">
      <dsp:nvSpPr>
        <dsp:cNvPr id="0" name=""/>
        <dsp:cNvSpPr/>
      </dsp:nvSpPr>
      <dsp:spPr>
        <a:xfrm>
          <a:off x="8278268" y="986724"/>
          <a:ext cx="1264141" cy="126414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035D2-6B9B-43F0-9983-FB633661573C}">
      <dsp:nvSpPr>
        <dsp:cNvPr id="0" name=""/>
        <dsp:cNvSpPr/>
      </dsp:nvSpPr>
      <dsp:spPr>
        <a:xfrm>
          <a:off x="8547675" y="1256131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F77A6-E0F4-4820-A088-75795E1B5E66}">
      <dsp:nvSpPr>
        <dsp:cNvPr id="0" name=""/>
        <dsp:cNvSpPr/>
      </dsp:nvSpPr>
      <dsp:spPr>
        <a:xfrm>
          <a:off x="7874157" y="264461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Example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Poster</a:t>
          </a:r>
        </a:p>
      </dsp:txBody>
      <dsp:txXfrm>
        <a:off x="7874157" y="2644614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547D-1406-4A6F-8F93-E441204CE6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67F8A-B889-49B3-AC77-5DDF11A08A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889B-A0AC-4482-8592-5C96F2309420}" type="datetimeFigureOut">
              <a:rPr lang="en-US" smtClean="0"/>
              <a:t>3/19/2024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AFD4F-C0E7-421C-AF77-6F9CC963C9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4AB9F-6726-4FB1-8769-82E23336CE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29299-61FF-4B93-ADA6-2FD5975D6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0EB223-FFC0-462A-A3B8-EAA7CE0F8CBD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49E9A-41F7-4779-A581-48A7C374A22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*Abstract</a:t>
            </a:r>
          </a:p>
          <a:p>
            <a:pPr lvl="2"/>
            <a:r>
              <a:rPr lang="en-US" dirty="0"/>
              <a:t>Brief summary of entire project</a:t>
            </a:r>
          </a:p>
          <a:p>
            <a:pPr lvl="1"/>
            <a:r>
              <a:rPr lang="en-US" dirty="0"/>
              <a:t>Background</a:t>
            </a:r>
          </a:p>
          <a:p>
            <a:pPr lvl="2"/>
            <a:r>
              <a:rPr lang="en-US" dirty="0"/>
              <a:t>Key background information for your project.</a:t>
            </a:r>
          </a:p>
          <a:p>
            <a:pPr lvl="2"/>
            <a:r>
              <a:rPr lang="en-US" dirty="0"/>
              <a:t>What is your research question?</a:t>
            </a:r>
          </a:p>
          <a:p>
            <a:pPr lvl="1"/>
            <a:r>
              <a:rPr lang="en-US" dirty="0"/>
              <a:t>Methods/Procedure</a:t>
            </a:r>
          </a:p>
          <a:p>
            <a:pPr lvl="2"/>
            <a:r>
              <a:rPr lang="en-US" dirty="0"/>
              <a:t>Key methods, measures, and procedures used. </a:t>
            </a:r>
          </a:p>
          <a:p>
            <a:pPr lvl="1"/>
            <a:r>
              <a:rPr lang="en-US" dirty="0"/>
              <a:t>Results</a:t>
            </a:r>
          </a:p>
          <a:p>
            <a:pPr lvl="2"/>
            <a:r>
              <a:rPr lang="en-US" dirty="0"/>
              <a:t>What did you find?</a:t>
            </a:r>
          </a:p>
          <a:p>
            <a:pPr lvl="1"/>
            <a:r>
              <a:rPr lang="en-US" dirty="0"/>
              <a:t>Discussion</a:t>
            </a:r>
          </a:p>
          <a:p>
            <a:pPr lvl="2"/>
            <a:r>
              <a:rPr lang="en-US" dirty="0"/>
              <a:t>What do your findings mean?</a:t>
            </a:r>
          </a:p>
          <a:p>
            <a:pPr lvl="1"/>
            <a:r>
              <a:rPr lang="en-US" dirty="0"/>
              <a:t>References</a:t>
            </a:r>
          </a:p>
          <a:p>
            <a:pPr lvl="2"/>
            <a:r>
              <a:rPr lang="en-US" dirty="0"/>
              <a:t>List any work referenced in the poster. Should use the format of your field (e.g., APA).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088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0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53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18B7-7F68-4CC9-8291-332587FA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1D6BB-0446-49E8-8677-EADF274E95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AEE24-534A-40F1-99E4-00B7D5FD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94011-48FF-493D-8286-F62D34552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0EFCD-7E72-4882-86DC-2F371D7D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47D73-EDDA-49A6-BA12-1CA980DA9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9B82E-4CA1-47A5-B133-FBD4D8A83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A267F-D142-4D04-9F03-6CB099E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127CA-154D-4E90-B776-A2EE71F7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0BA5-F4EE-4282-B111-76B869BE2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40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6E92A-52E0-4710-BDEF-0A153468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240E1-5EB0-47FD-AA37-BF945D136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14243-F1E4-487A-ABEC-30516A01D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58244-98FD-472D-AB8C-075F71C1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98D5A-820D-4519-967F-33320971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334F3-0709-471B-A734-C4B404F5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95016-AF78-4708-9C5F-21110C19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EA2D1-B124-4454-AFDC-EA60A14BA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58000-F9D7-4A53-A6C5-E5E815422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22AAD-0D08-4F47-8D5A-EFE29017E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4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6159-1280-4EE9-96D3-A56BD582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27A78-1874-488A-B215-7D763D338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BB3D1-3138-4B69-BF5D-4B1A21345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F90C5-31F4-4A22-AC00-3FB5ED2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F787E-B946-4091-ABC6-F9DB06B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7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AA11-CC97-44E5-AE4D-808FD741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AB6CB-9460-4BCA-86C5-5F26357AB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FAB0F6-401D-4BAF-A300-65AD684DF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61BBA-B185-4B45-B152-3D320E15F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1CD760-96AC-4821-A56B-0B805F2FA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50665-D5B5-4D0B-B2F0-CB6B027C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06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47C3-C498-415A-A057-E19BCEB5F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6677F-2712-4810-A3AA-56FA7538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1B54A-6775-4978-8E19-32694C9B5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A1303-B245-476D-BD02-A4E4A359F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E898F-5B79-46F1-89C1-F827997CC4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17A4D-2EC9-4294-BFF4-EAE22EE1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0E317-3602-42A1-BB7F-0184072E8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CE2C97-E26C-4A8B-93A0-B01E2C7F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9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68FC-5755-447A-8D7F-9ADED3E9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B50287-81AA-46CA-8CB3-53A7F8313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1BA4AA-02C9-459E-9362-3DA60E3B5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2A2C8F-DBB4-4235-A67E-FB4039D9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95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ACAA5-F8E7-46E9-8BA7-A510948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2DEE8-5654-4DCA-A8D0-D883E52B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179A5-4329-4057-9DEB-5B6E3AD11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9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1DA80-336B-4DBB-91A1-6E3E4B3C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0D456-F0A3-4789-A310-A23F01B2E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8A8B05-7071-44D4-80F7-3E8191C9A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D8562E-E6F1-449B-909C-98426BA8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B47A9A-FB08-407B-A73A-0AC513F0F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F841F-796A-4FE6-B5E0-C8A49867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D474D-6779-4C23-BD3C-82F5DC3E3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21096C-E430-49C7-A801-21C0BD95DC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24828F-334F-4A50-850D-10684F24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293F4-2B70-4BB5-A982-219E4133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21A4-E71B-4D3A-AF45-E989C23A7BB1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9A86F-B378-4759-B50E-2E0BFAE6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95BDC-FC58-4638-AA59-A3DA9931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833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80BC3B-525F-4038-9330-0729879F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629186-93D7-46FA-AE02-36D942604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F1CEB-0530-4996-BAEF-2E6A04DAD6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F21A4-E71B-4D3A-AF45-E989C23A7BB1}" type="datetimeFigureOut">
              <a:rPr lang="en-US" smtClean="0"/>
              <a:t>3/19/2024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FF3D-7353-4B4D-9E75-FA835E06E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2C8D6-8B0B-4982-9EE4-AA823C69C3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F1B4E-90EC-4A51-B6E5-B702C054EC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0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hyperlink" Target="https://www.uhd.edu/academics/sciences/scholars/scholars-src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sichi.org/page/RES_ConvPosCheck" TargetMode="External"/><Relationship Id="rId5" Type="http://schemas.openxmlformats.org/officeDocument/2006/relationships/hyperlink" Target="https://owl.purdue.edu/" TargetMode="External"/><Relationship Id="rId4" Type="http://schemas.openxmlformats.org/officeDocument/2006/relationships/hyperlink" Target="https://www.scribbr.com/citation/generator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hd.edu/academics/sciences/scholars/conference-presentation-guidlines.aspx" TargetMode="Externa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2" y="4127226"/>
            <a:ext cx="5609222" cy="1363215"/>
          </a:xfrm>
        </p:spPr>
        <p:txBody>
          <a:bodyPr anchor="t">
            <a:normAutofit/>
          </a:bodyPr>
          <a:lstStyle/>
          <a:p>
            <a:pPr algn="l"/>
            <a:r>
              <a:rPr lang="en-US" sz="4400" dirty="0">
                <a:latin typeface="Franklin Gothic Book" panose="020B0503020102020204" pitchFamily="34" charset="0"/>
                <a:cs typeface="Segoe UI" panose="020B0502040204020203" pitchFamily="34" charset="0"/>
              </a:rPr>
              <a:t>SRC Poster Workshop: Social Sciences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253EE-4FA2-4843-BE27-C7D5B08FF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4295" y="5244155"/>
            <a:ext cx="5609219" cy="576738"/>
          </a:xfrm>
        </p:spPr>
        <p:txBody>
          <a:bodyPr anchor="b">
            <a:normAutofit/>
          </a:bodyPr>
          <a:lstStyle/>
          <a:p>
            <a:pPr algn="l"/>
            <a:r>
              <a:rPr lang="en-US" sz="2000" dirty="0">
                <a:latin typeface="Franklin Gothic Book" panose="020B0503020102020204" pitchFamily="34" charset="0"/>
              </a:rPr>
              <a:t>March 19, 2024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EBA87361-6D30-46E4-834B-719CF5905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88332"/>
            <a:ext cx="356463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89DB1C0-FEEC-4CB6-88B2-F9C5562E0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574" y="0"/>
            <a:ext cx="3913632" cy="228523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93E427C7-0218-4592-82DA-2431E4BF87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5250" y="164573"/>
            <a:ext cx="1636279" cy="1636279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117" y="615908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8163D1C-ED91-4D5F-A33B-CF1256B27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709" y="780500"/>
            <a:ext cx="2852928" cy="285292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0302" y="1293093"/>
            <a:ext cx="1827742" cy="1827742"/>
          </a:xfrm>
          <a:prstGeom prst="rect">
            <a:avLst/>
          </a:prstGeom>
        </p:spPr>
      </p:pic>
      <p:pic>
        <p:nvPicPr>
          <p:cNvPr id="7" name="Graphic 6" descr="Blackboard">
            <a:extLst>
              <a:ext uri="{FF2B5EF4-FFF2-40B4-BE49-F238E27FC236}">
                <a16:creationId xmlns:a16="http://schemas.microsoft.com/office/drawing/2014/main" id="{2696A1A4-8E43-47F6-A6DC-A9ADAB053D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924" y="3621724"/>
            <a:ext cx="2594886" cy="2594886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1103AB2-C090-458F-B752-294F23AFA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1"/>
            <a:ext cx="3439432" cy="3785157"/>
          </a:xfrm>
          <a:custGeom>
            <a:avLst/>
            <a:gdLst>
              <a:gd name="connsiteX0" fmla="*/ 198262 w 3439432"/>
              <a:gd name="connsiteY0" fmla="*/ 0 h 3785157"/>
              <a:gd name="connsiteX1" fmla="*/ 3439432 w 3439432"/>
              <a:gd name="connsiteY1" fmla="*/ 0 h 3785157"/>
              <a:gd name="connsiteX2" fmla="*/ 3439432 w 3439432"/>
              <a:gd name="connsiteY2" fmla="*/ 3697836 h 3785157"/>
              <a:gd name="connsiteX3" fmla="*/ 3318024 w 3439432"/>
              <a:gd name="connsiteY3" fmla="*/ 3729054 h 3785157"/>
              <a:gd name="connsiteX4" fmla="*/ 2761488 w 3439432"/>
              <a:gd name="connsiteY4" fmla="*/ 3785157 h 3785157"/>
              <a:gd name="connsiteX5" fmla="*/ 0 w 3439432"/>
              <a:gd name="connsiteY5" fmla="*/ 1023669 h 3785157"/>
              <a:gd name="connsiteX6" fmla="*/ 124151 w 3439432"/>
              <a:gd name="connsiteY6" fmla="*/ 202487 h 37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785157">
                <a:moveTo>
                  <a:pt x="198262" y="0"/>
                </a:moveTo>
                <a:lnTo>
                  <a:pt x="3439432" y="0"/>
                </a:lnTo>
                <a:lnTo>
                  <a:pt x="3439432" y="3697836"/>
                </a:lnTo>
                <a:lnTo>
                  <a:pt x="3318024" y="3729054"/>
                </a:lnTo>
                <a:cubicBezTo>
                  <a:pt x="3138258" y="3765839"/>
                  <a:pt x="2952129" y="3785157"/>
                  <a:pt x="2761488" y="3785157"/>
                </a:cubicBezTo>
                <a:cubicBezTo>
                  <a:pt x="1236360" y="3785157"/>
                  <a:pt x="0" y="2548797"/>
                  <a:pt x="0" y="1023669"/>
                </a:cubicBezTo>
                <a:cubicBezTo>
                  <a:pt x="0" y="737708"/>
                  <a:pt x="43466" y="461898"/>
                  <a:pt x="124151" y="20248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3D471F3-782A-4BA1-9CAB-FF5CDF0A7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8761" y="-4332"/>
            <a:ext cx="3273238" cy="3618965"/>
          </a:xfrm>
          <a:custGeom>
            <a:avLst/>
            <a:gdLst>
              <a:gd name="connsiteX0" fmla="*/ 210437 w 3273238"/>
              <a:gd name="connsiteY0" fmla="*/ 0 h 3618965"/>
              <a:gd name="connsiteX1" fmla="*/ 3273238 w 3273238"/>
              <a:gd name="connsiteY1" fmla="*/ 0 h 3618965"/>
              <a:gd name="connsiteX2" fmla="*/ 3273238 w 3273238"/>
              <a:gd name="connsiteY2" fmla="*/ 3526409 h 3618965"/>
              <a:gd name="connsiteX3" fmla="*/ 3118338 w 3273238"/>
              <a:gd name="connsiteY3" fmla="*/ 3566238 h 3618965"/>
              <a:gd name="connsiteX4" fmla="*/ 2595295 w 3273238"/>
              <a:gd name="connsiteY4" fmla="*/ 3618965 h 3618965"/>
              <a:gd name="connsiteX5" fmla="*/ 0 w 3273238"/>
              <a:gd name="connsiteY5" fmla="*/ 1023670 h 3618965"/>
              <a:gd name="connsiteX6" fmla="*/ 203951 w 3273238"/>
              <a:gd name="connsiteY6" fmla="*/ 13464 h 3618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Books on Shelf">
            <a:extLst>
              <a:ext uri="{FF2B5EF4-FFF2-40B4-BE49-F238E27FC236}">
                <a16:creationId xmlns:a16="http://schemas.microsoft.com/office/drawing/2014/main" id="{18A239E6-97C0-4A74-8E7A-C9FD39A8C9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25024" y="327889"/>
            <a:ext cx="2260711" cy="22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4BA81-D3F5-AB2C-5D72-9BC334DA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Poster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012C2-30E3-76F3-F48B-B3E752760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8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620BF-490B-2CD1-266B-88F3F2F4D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13" y="623705"/>
            <a:ext cx="6443888" cy="1616203"/>
          </a:xfrm>
        </p:spPr>
        <p:txBody>
          <a:bodyPr anchor="b">
            <a:normAutofit/>
          </a:bodyPr>
          <a:lstStyle/>
          <a:p>
            <a:r>
              <a:rPr lang="en-US" sz="3200" dirty="0"/>
              <a:t>Resources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6DCB3-F1DD-67C2-C2C0-E0475FEB6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0666" b="-1"/>
          <a:stretch/>
        </p:blipFill>
        <p:spPr>
          <a:xfrm>
            <a:off x="123362" y="0"/>
            <a:ext cx="5244761" cy="685799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4939D-1C3C-65B1-DD2A-AD2FC6670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112" y="2415790"/>
            <a:ext cx="6443887" cy="3447832"/>
          </a:xfrm>
        </p:spPr>
        <p:txBody>
          <a:bodyPr anchor="t">
            <a:normAutofit/>
          </a:bodyPr>
          <a:lstStyle/>
          <a:p>
            <a:r>
              <a:rPr lang="en-US" sz="2200" dirty="0" err="1">
                <a:hlinkClick r:id="rId4"/>
              </a:rPr>
              <a:t>Scribbr</a:t>
            </a:r>
            <a:r>
              <a:rPr lang="en-US" sz="2200" dirty="0"/>
              <a:t> for creating accurate APA references</a:t>
            </a:r>
          </a:p>
          <a:p>
            <a:r>
              <a:rPr lang="en-US" sz="2200" dirty="0">
                <a:hlinkClick r:id="rId5"/>
              </a:rPr>
              <a:t>Purdue OWL</a:t>
            </a:r>
            <a:r>
              <a:rPr lang="en-US" sz="2200" dirty="0"/>
              <a:t> for reference guidelines </a:t>
            </a:r>
            <a:endParaRPr lang="en-US" sz="2200" dirty="0">
              <a:hlinkClick r:id="rId6"/>
            </a:endParaRPr>
          </a:p>
          <a:p>
            <a:r>
              <a:rPr lang="en-US" sz="2200" dirty="0">
                <a:hlinkClick r:id="rId6"/>
              </a:rPr>
              <a:t>Psi Chi resources </a:t>
            </a:r>
            <a:r>
              <a:rPr lang="en-US" sz="2200" dirty="0"/>
              <a:t>for poster presentations</a:t>
            </a:r>
          </a:p>
          <a:p>
            <a:r>
              <a:rPr lang="en-US" sz="2200" dirty="0">
                <a:hlinkClick r:id="rId7"/>
              </a:rPr>
              <a:t>SRC resources </a:t>
            </a:r>
            <a:r>
              <a:rPr lang="en-US" sz="2200" dirty="0"/>
              <a:t>for poster presentations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71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BB1CDFA6-F1CF-BC9C-2DDB-C07E46B0C4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981"/>
          <a:stretch/>
        </p:blipFill>
        <p:spPr>
          <a:xfrm>
            <a:off x="-3447" y="-1"/>
            <a:ext cx="12195447" cy="687974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D7FE0-0B04-CD76-9E8F-2D2D6088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028" y="4121944"/>
            <a:ext cx="7927785" cy="162066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45267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DF18B-507A-B936-71F5-0859D350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460DF7-9D82-4958-F2BB-3C974F75E0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09470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902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lti-coloured toy blocks">
            <a:extLst>
              <a:ext uri="{FF2B5EF4-FFF2-40B4-BE49-F238E27FC236}">
                <a16:creationId xmlns:a16="http://schemas.microsoft.com/office/drawing/2014/main" id="{F83490DD-CF44-CEDE-1F18-4643DD6FAA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A20C1-8872-D208-B946-5D68E0A86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Building Blocks of a Poster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BFC83CF-3C5C-2B51-6FBC-C6BD8C602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08" y="1282445"/>
            <a:ext cx="5400504" cy="48697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C2FE97-91BA-E070-66BE-23F827552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79" y="1316339"/>
            <a:ext cx="5141226" cy="5087380"/>
          </a:xfrm>
          <a:solidFill>
            <a:srgbClr val="FFFFFF">
              <a:alpha val="85098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Download the template</a:t>
            </a:r>
          </a:p>
          <a:p>
            <a:pPr lvl="1"/>
            <a:r>
              <a:rPr lang="en-US" dirty="0"/>
              <a:t>Available </a:t>
            </a:r>
            <a:r>
              <a:rPr lang="en-US" dirty="0">
                <a:hlinkClick r:id="rId5"/>
              </a:rPr>
              <a:t>here.</a:t>
            </a:r>
            <a:endParaRPr lang="en-US" dirty="0"/>
          </a:p>
          <a:p>
            <a:r>
              <a:rPr lang="en-US" dirty="0"/>
              <a:t>Begin planning your sections</a:t>
            </a:r>
          </a:p>
          <a:p>
            <a:pPr lvl="1"/>
            <a:r>
              <a:rPr lang="en-US" dirty="0"/>
              <a:t>*Abstract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Methods/Procedure</a:t>
            </a:r>
          </a:p>
          <a:p>
            <a:pPr lvl="1"/>
            <a:r>
              <a:rPr lang="en-US" dirty="0"/>
              <a:t>Results</a:t>
            </a:r>
          </a:p>
          <a:p>
            <a:pPr lvl="2"/>
            <a:r>
              <a:rPr lang="en-US" dirty="0"/>
              <a:t>*Figure or Table</a:t>
            </a:r>
          </a:p>
          <a:p>
            <a:pPr lvl="1"/>
            <a:r>
              <a:rPr lang="en-US" dirty="0"/>
              <a:t>Discussion</a:t>
            </a:r>
          </a:p>
          <a:p>
            <a:pPr lvl="1"/>
            <a:r>
              <a:rPr lang="en-US" dirty="0"/>
              <a:t>References </a:t>
            </a:r>
          </a:p>
          <a:p>
            <a:pPr lvl="1"/>
            <a:r>
              <a:rPr lang="en-US" dirty="0"/>
              <a:t>Acknowledgements</a:t>
            </a:r>
          </a:p>
        </p:txBody>
      </p:sp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A712F639-01ED-D9F7-2EE2-C0F73FF0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3539" y="6436616"/>
            <a:ext cx="4114800" cy="365125"/>
          </a:xfrm>
        </p:spPr>
        <p:txBody>
          <a:bodyPr/>
          <a:lstStyle/>
          <a:p>
            <a:r>
              <a:rPr lang="en-US" dirty="0"/>
              <a:t>*Depends on your discipline or faculty mentor's preference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47CFAD-D13D-954E-FBF7-9FA145A49ABA}"/>
              </a:ext>
            </a:extLst>
          </p:cNvPr>
          <p:cNvSpPr txBox="1"/>
          <p:nvPr/>
        </p:nvSpPr>
        <p:spPr>
          <a:xfrm>
            <a:off x="6475228" y="2602505"/>
            <a:ext cx="13290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*Abstract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ACE512-8F55-A294-8C46-B8E7EB9F6CA6}"/>
              </a:ext>
            </a:extLst>
          </p:cNvPr>
          <p:cNvSpPr txBox="1"/>
          <p:nvPr/>
        </p:nvSpPr>
        <p:spPr>
          <a:xfrm>
            <a:off x="6475228" y="3478768"/>
            <a:ext cx="132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2DB229-2970-8713-CA1D-38CA6C392B14}"/>
              </a:ext>
            </a:extLst>
          </p:cNvPr>
          <p:cNvSpPr txBox="1"/>
          <p:nvPr/>
        </p:nvSpPr>
        <p:spPr>
          <a:xfrm>
            <a:off x="6475228" y="4297401"/>
            <a:ext cx="132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D06517-4281-9635-8C17-953A9239001C}"/>
              </a:ext>
            </a:extLst>
          </p:cNvPr>
          <p:cNvSpPr txBox="1"/>
          <p:nvPr/>
        </p:nvSpPr>
        <p:spPr>
          <a:xfrm>
            <a:off x="8183526" y="2602505"/>
            <a:ext cx="132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F3B2FD-4722-D205-4D3E-BC882EC1BC1E}"/>
              </a:ext>
            </a:extLst>
          </p:cNvPr>
          <p:cNvSpPr txBox="1"/>
          <p:nvPr/>
        </p:nvSpPr>
        <p:spPr>
          <a:xfrm>
            <a:off x="9840015" y="2618972"/>
            <a:ext cx="132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Discussion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BA0208-AEEA-2D13-801E-619FE9781B46}"/>
              </a:ext>
            </a:extLst>
          </p:cNvPr>
          <p:cNvSpPr txBox="1"/>
          <p:nvPr/>
        </p:nvSpPr>
        <p:spPr>
          <a:xfrm>
            <a:off x="9840015" y="3617490"/>
            <a:ext cx="132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54D2BE-C322-08B9-B831-5A1353C69814}"/>
              </a:ext>
            </a:extLst>
          </p:cNvPr>
          <p:cNvSpPr txBox="1"/>
          <p:nvPr/>
        </p:nvSpPr>
        <p:spPr>
          <a:xfrm>
            <a:off x="8137451" y="4073398"/>
            <a:ext cx="142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*Figure or Table</a:t>
            </a:r>
          </a:p>
        </p:txBody>
      </p:sp>
    </p:spTree>
    <p:extLst>
      <p:ext uri="{BB962C8B-B14F-4D97-AF65-F5344CB8AC3E}">
        <p14:creationId xmlns:p14="http://schemas.microsoft.com/office/powerpoint/2010/main" val="72392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4" grpId="0"/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B363D7-1B62-9604-79B7-F8ADCC363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Writing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7798D-1414-5074-7E8E-06F202B4B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286000"/>
            <a:ext cx="7382738" cy="4572000"/>
          </a:xfrm>
        </p:spPr>
        <p:txBody>
          <a:bodyPr anchor="ctr">
            <a:normAutofit/>
          </a:bodyPr>
          <a:lstStyle/>
          <a:p>
            <a:r>
              <a:rPr lang="en-US" sz="2200" dirty="0"/>
              <a:t>Posters are a unique genre of scientific writing. </a:t>
            </a:r>
          </a:p>
          <a:p>
            <a:pPr lvl="1"/>
            <a:r>
              <a:rPr lang="en-US" sz="2200" dirty="0"/>
              <a:t>Include all sections of a scientific report distilled to key points.</a:t>
            </a:r>
          </a:p>
          <a:p>
            <a:pPr lvl="1"/>
            <a:r>
              <a:rPr lang="en-US" sz="2200" dirty="0"/>
              <a:t>Take time to do well.</a:t>
            </a:r>
          </a:p>
          <a:p>
            <a:r>
              <a:rPr lang="en-US" sz="2200" dirty="0"/>
              <a:t>Follow guidance from your faculty mentors.</a:t>
            </a:r>
          </a:p>
          <a:p>
            <a:pPr lvl="1"/>
            <a:r>
              <a:rPr lang="en-US" sz="2200" dirty="0"/>
              <a:t>Who are the authors? What order should they be listed in?</a:t>
            </a:r>
          </a:p>
          <a:p>
            <a:pPr lvl="1"/>
            <a:r>
              <a:rPr lang="en-US" sz="2200" dirty="0"/>
              <a:t>Are there any grants that you need to acknowledge?</a:t>
            </a:r>
          </a:p>
          <a:p>
            <a:pPr lvl="1"/>
            <a:r>
              <a:rPr lang="en-US" sz="2200" dirty="0"/>
              <a:t>Use their feedback on your drafts to improve the poster.</a:t>
            </a:r>
          </a:p>
          <a:p>
            <a:r>
              <a:rPr lang="en-US" sz="2200" dirty="0"/>
              <a:t>Begin writing your sections in a word document.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8C10C4-4E71-FB92-7621-BE0D1F603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846" r="26665"/>
          <a:stretch/>
        </p:blipFill>
        <p:spPr>
          <a:xfrm>
            <a:off x="8814391" y="1"/>
            <a:ext cx="33844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D48CE-54D0-BD0B-F03C-672F3277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Writing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1C12D-985A-13B7-8C6F-8680D2983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1977656"/>
            <a:ext cx="7818674" cy="4593265"/>
          </a:xfrm>
        </p:spPr>
        <p:txBody>
          <a:bodyPr anchor="ctr">
            <a:normAutofit/>
          </a:bodyPr>
          <a:lstStyle/>
          <a:p>
            <a:r>
              <a:rPr lang="en-US" sz="2200" dirty="0"/>
              <a:t>Background</a:t>
            </a:r>
          </a:p>
          <a:p>
            <a:pPr lvl="1"/>
            <a:r>
              <a:rPr lang="en-US" sz="2200" dirty="0"/>
              <a:t>Needs to provide key information for understanding your project.</a:t>
            </a:r>
          </a:p>
          <a:p>
            <a:pPr lvl="1"/>
            <a:r>
              <a:rPr lang="en-US" sz="2200" dirty="0"/>
              <a:t>Should be accessible. Don’t assume audience is familiar with your topic.</a:t>
            </a:r>
          </a:p>
          <a:p>
            <a:pPr lvl="1"/>
            <a:r>
              <a:rPr lang="en-US" sz="2200" dirty="0"/>
              <a:t>Should include a clear statement about your main hypothesis or research question. 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Organization</a:t>
            </a:r>
          </a:p>
          <a:p>
            <a:pPr lvl="2"/>
            <a:r>
              <a:rPr lang="en-US" sz="2200" dirty="0"/>
              <a:t>Can write this section as a paragraph or use bullet points. </a:t>
            </a:r>
          </a:p>
          <a:p>
            <a:pPr lvl="2"/>
            <a:r>
              <a:rPr lang="en-US" sz="2200" dirty="0"/>
              <a:t>Will depend on the project, but I recommend 3-5 bullet points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D3800-2F96-23FC-5631-1969346F0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36" t="-1" r="12288" b="-1"/>
          <a:stretch/>
        </p:blipFill>
        <p:spPr>
          <a:xfrm>
            <a:off x="9119191" y="0"/>
            <a:ext cx="3072809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523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577B5F-B235-383F-C962-5ADD4210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Writing Tips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7B103-03B6-2D74-5F4C-4B745B91A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935" t="-1" r="-1" b="-1"/>
          <a:stretch/>
        </p:blipFill>
        <p:spPr>
          <a:xfrm>
            <a:off x="8995143" y="-10886"/>
            <a:ext cx="3196857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48C766-87D0-5827-F335-1B0D4EBEC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70150"/>
            <a:ext cx="5334000" cy="37703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Method</a:t>
            </a:r>
          </a:p>
          <a:p>
            <a:pPr lvl="1"/>
            <a:r>
              <a:rPr lang="en-US" dirty="0"/>
              <a:t>What steps, measures, or procedures did you use for your project?</a:t>
            </a:r>
          </a:p>
          <a:p>
            <a:pPr lvl="1"/>
            <a:r>
              <a:rPr lang="en-US" dirty="0"/>
              <a:t>Should be clear enough that the audience will understand how you conducted your research.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Depending on the kind of research conducted, you should describe your</a:t>
            </a:r>
          </a:p>
          <a:p>
            <a:pPr lvl="2"/>
            <a:r>
              <a:rPr lang="en-US" dirty="0"/>
              <a:t>Sample</a:t>
            </a:r>
          </a:p>
          <a:p>
            <a:pPr lvl="2"/>
            <a:r>
              <a:rPr lang="en-US" dirty="0"/>
              <a:t>Key measures </a:t>
            </a:r>
          </a:p>
          <a:p>
            <a:pPr lvl="2"/>
            <a:r>
              <a:rPr lang="en-US" dirty="0"/>
              <a:t>Procedure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69E83C-49C0-87DD-ADA6-2B221A5EE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46" t="-1991" r="63910" b="1990"/>
          <a:stretch/>
        </p:blipFill>
        <p:spPr>
          <a:xfrm>
            <a:off x="8469086" y="10"/>
            <a:ext cx="3722912" cy="685799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3D48CE-54D0-BD0B-F03C-672F3277E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/>
              <a:t>Writing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1C12D-985A-13B7-8C6F-8680D2983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373300"/>
            <a:ext cx="7054142" cy="3374137"/>
          </a:xfrm>
        </p:spPr>
        <p:txBody>
          <a:bodyPr anchor="ctr">
            <a:normAutofit/>
          </a:bodyPr>
          <a:lstStyle/>
          <a:p>
            <a:r>
              <a:rPr lang="en-US" sz="2200" dirty="0"/>
              <a:t>Results</a:t>
            </a:r>
          </a:p>
          <a:p>
            <a:pPr lvl="1"/>
            <a:r>
              <a:rPr lang="en-US" sz="2200" dirty="0"/>
              <a:t>What did you find? </a:t>
            </a:r>
          </a:p>
          <a:p>
            <a:pPr lvl="2"/>
            <a:r>
              <a:rPr lang="en-US" sz="2200" dirty="0"/>
              <a:t>Explain how you conducted your analyses</a:t>
            </a:r>
          </a:p>
          <a:p>
            <a:pPr lvl="2"/>
            <a:r>
              <a:rPr lang="en-US" sz="2200" dirty="0"/>
              <a:t>Explain the results</a:t>
            </a:r>
          </a:p>
          <a:p>
            <a:pPr lvl="1"/>
            <a:r>
              <a:rPr lang="en-US" sz="2200" dirty="0"/>
              <a:t>Should include a figure or table as a visual aid*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Footer Placeholder 16">
            <a:extLst>
              <a:ext uri="{FF2B5EF4-FFF2-40B4-BE49-F238E27FC236}">
                <a16:creationId xmlns:a16="http://schemas.microsoft.com/office/drawing/2014/main" id="{D4298622-DEA5-92BC-64AA-BF4395F8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5207" y="6474569"/>
            <a:ext cx="4256467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dirty="0">
                <a:solidFill>
                  <a:srgbClr val="000000"/>
                </a:solidFill>
              </a:rPr>
              <a:t>*Depends on your discipline or faculty mentor's preference</a:t>
            </a:r>
          </a:p>
        </p:txBody>
      </p:sp>
    </p:spTree>
    <p:extLst>
      <p:ext uri="{BB962C8B-B14F-4D97-AF65-F5344CB8AC3E}">
        <p14:creationId xmlns:p14="http://schemas.microsoft.com/office/powerpoint/2010/main" val="3093894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D48CE-54D0-BD0B-F03C-672F3277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1C12D-985A-13B7-8C6F-8680D2983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5034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Discussion</a:t>
            </a:r>
          </a:p>
          <a:p>
            <a:pPr lvl="1"/>
            <a:r>
              <a:rPr lang="en-US" dirty="0"/>
              <a:t>Overall, did your findings support your hypothesis?</a:t>
            </a:r>
          </a:p>
          <a:p>
            <a:pPr lvl="1"/>
            <a:r>
              <a:rPr lang="en-US" dirty="0"/>
              <a:t>Were there any important limitations of your findings?</a:t>
            </a:r>
          </a:p>
          <a:p>
            <a:pPr lvl="1"/>
            <a:r>
              <a:rPr lang="en-US" dirty="0"/>
              <a:t>What next steps should researchers take?</a:t>
            </a:r>
          </a:p>
          <a:p>
            <a:pPr lvl="1"/>
            <a:endParaRPr lang="en-US" dirty="0"/>
          </a:p>
          <a:p>
            <a:r>
              <a:rPr lang="en-US" dirty="0"/>
              <a:t>References</a:t>
            </a:r>
          </a:p>
          <a:p>
            <a:pPr lvl="1"/>
            <a:r>
              <a:rPr lang="en-US" dirty="0"/>
              <a:t>List all cited references in the poster.</a:t>
            </a:r>
          </a:p>
          <a:p>
            <a:pPr lvl="1"/>
            <a:r>
              <a:rPr lang="en-US" dirty="0"/>
              <a:t>Use the format of your discipline (e.g., APA in Psychology)</a:t>
            </a:r>
          </a:p>
          <a:p>
            <a:pPr lvl="1"/>
            <a:endParaRPr lang="en-US" dirty="0"/>
          </a:p>
          <a:p>
            <a:r>
              <a:rPr lang="en-US" dirty="0"/>
              <a:t>Acknowledgements</a:t>
            </a:r>
          </a:p>
          <a:p>
            <a:pPr lvl="1"/>
            <a:r>
              <a:rPr lang="en-US" dirty="0"/>
              <a:t>Thank contributors who helped with the work but aren’t authors.</a:t>
            </a:r>
          </a:p>
          <a:p>
            <a:pPr lvl="1"/>
            <a:r>
              <a:rPr lang="en-US" dirty="0"/>
              <a:t>List any research funding sources. </a:t>
            </a:r>
          </a:p>
        </p:txBody>
      </p:sp>
    </p:spTree>
    <p:extLst>
      <p:ext uri="{BB962C8B-B14F-4D97-AF65-F5344CB8AC3E}">
        <p14:creationId xmlns:p14="http://schemas.microsoft.com/office/powerpoint/2010/main" val="402975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F91BF-EA5A-CE49-90D8-907ED835D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B346-6B4D-E574-D97D-E4C2A2186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you’ve written and edited your project information, it’s time to add it to the poster template. </a:t>
            </a:r>
          </a:p>
          <a:p>
            <a:r>
              <a:rPr lang="en-US" dirty="0"/>
              <a:t>SRC Requirements:</a:t>
            </a:r>
          </a:p>
          <a:p>
            <a:pPr lvl="1"/>
            <a:r>
              <a:rPr lang="en-US" dirty="0"/>
              <a:t>Use the template (40 inches x 44 inches) and a white background</a:t>
            </a:r>
          </a:p>
          <a:p>
            <a:pPr lvl="1"/>
            <a:r>
              <a:rPr lang="en-US" dirty="0"/>
              <a:t>If using color images, do not heavily darken them. </a:t>
            </a:r>
          </a:p>
          <a:p>
            <a:r>
              <a:rPr lang="en-US" dirty="0"/>
              <a:t>General guidelines</a:t>
            </a:r>
          </a:p>
          <a:p>
            <a:pPr lvl="1"/>
            <a:r>
              <a:rPr lang="en-US" dirty="0"/>
              <a:t>Use a single, professional font style for the entire poster (e.g., Times New Roman, Calibri, Arial).</a:t>
            </a:r>
          </a:p>
          <a:p>
            <a:pPr lvl="1"/>
            <a:r>
              <a:rPr lang="en-US" dirty="0"/>
              <a:t>Use large font sizes for accessibility (e.g., 30 pt and larger)</a:t>
            </a:r>
          </a:p>
          <a:p>
            <a:pPr lvl="1"/>
            <a:r>
              <a:rPr lang="en-US" dirty="0"/>
              <a:t>May use 1-2 other colors as small accents</a:t>
            </a:r>
          </a:p>
        </p:txBody>
      </p:sp>
    </p:spTree>
    <p:extLst>
      <p:ext uri="{BB962C8B-B14F-4D97-AF65-F5344CB8AC3E}">
        <p14:creationId xmlns:p14="http://schemas.microsoft.com/office/powerpoint/2010/main" val="256746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4781794_win32_fixed.potx" id="{FFA6945E-0D2E-49A3-B8AE-0157B47B7617}" vid="{3D53E5D5-FE42-40E3-89B4-70F55FAC32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Research presentation</Template>
  <TotalTime>182</TotalTime>
  <Words>567</Words>
  <Application>Microsoft Office PowerPoint</Application>
  <PresentationFormat>Widescreen</PresentationFormat>
  <Paragraphs>107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Office Theme</vt:lpstr>
      <vt:lpstr>SRC Poster Workshop: Social Sciences</vt:lpstr>
      <vt:lpstr>Overview</vt:lpstr>
      <vt:lpstr>The Building Blocks of a Poster</vt:lpstr>
      <vt:lpstr>Writing Tips</vt:lpstr>
      <vt:lpstr>Writing Tips</vt:lpstr>
      <vt:lpstr>Writing Tips</vt:lpstr>
      <vt:lpstr>Writing Tips</vt:lpstr>
      <vt:lpstr>Writing Tips</vt:lpstr>
      <vt:lpstr>Formatting</vt:lpstr>
      <vt:lpstr>Example Poster</vt:lpstr>
      <vt:lpstr>Resources</vt:lpstr>
      <vt:lpstr>Questions?</vt:lpstr>
    </vt:vector>
  </TitlesOfParts>
  <Company>University of Houston-Downtown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SRC Poster Workshop: Social Sciences</dc:title>
  <dc:creator>Parker, Laura Ruth</dc:creator>
  <cp:lastModifiedBy>Laura ruth</cp:lastModifiedBy>
  <cp:revision>7</cp:revision>
  <dcterms:created xsi:type="dcterms:W3CDTF">2024-03-19T14:48:47Z</dcterms:created>
  <dcterms:modified xsi:type="dcterms:W3CDTF">2024-03-19T19:36:08Z</dcterms:modified>
</cp:coreProperties>
</file>